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oboto Slab"/>
      <p:regular r:id="rId20"/>
      <p:bold r:id="rId21"/>
    </p:embeddedFont>
    <p:embeddedFont>
      <p:font typeface="Robo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Slab-regular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Slab-bold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apcon.com/us-en/how-software-changed-the-world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otalcardiagnostics.com/learn/how-technology-has-changed-the-car-industry/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techbullion.com/the-evolution-of-software-in-the-automotive-industry-the-complete-overview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chaliklaw.com/blog/the-pros-and-cons-of-new-auto-digital-technologies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synapseindia.com/article/6-stages-of-software-development-proces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0cace3d9e4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0cace3d9e4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0cace3d9e4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0cace3d9e4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cace3d9e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cace3d9e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0cace3d9e4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0cace3d9e4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0cace3d9e4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0cace3d9e4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0cace3d9e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0cace3d9e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The World Has Been Changed by Software (mapcon.com)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0cace3d9e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0cace3d9e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How Technology Has Changed the Car Industry (totalcardiagnostics.com)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10cace3d9e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10cace3d9e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The Evolution of Software in the Automotive Industry: The Complete Overview - TechBullion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cace3d9e4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cace3d9e4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The Pros and Cons of New Auto-Digital Technologies - Chalik &amp; Chalik (chaliklaw.com)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0cace3d9e4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10cace3d9e4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0cace3d9e4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0cace3d9e4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0cace3d9e4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0cace3d9e4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0cace3d9e4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0cace3d9e4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u="sng">
                <a:solidFill>
                  <a:srgbClr val="0097A7"/>
                </a:solidFill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Software Development Process - 6 Stages Of SDLC | SynapseIndia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524800" y="672606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6537563" y="33429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miter lim="8000"/>
            <a:headEnd len="sm" w="sm" type="none"/>
            <a:tailEnd len="sm" w="sm" type="none"/>
          </a:ln>
        </p:spPr>
      </p:sp>
      <p:cxnSp>
        <p:nvCxnSpPr>
          <p:cNvPr id="12" name="Google Shape;12;p2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400"/>
              <a:buFont typeface="Roboto Slab"/>
              <a:buNone/>
              <a:defRPr sz="2400">
                <a:solidFill>
                  <a:schemeClr val="accent5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/>
          <p:nvPr/>
        </p:nvSpPr>
        <p:spPr>
          <a:xfrm>
            <a:off x="150" y="5076825"/>
            <a:ext cx="9143700" cy="66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1"/>
          <p:cNvSpPr txBox="1"/>
          <p:nvPr>
            <p:ph hasCustomPrompt="1" type="title"/>
          </p:nvPr>
        </p:nvSpPr>
        <p:spPr>
          <a:xfrm>
            <a:off x="387900" y="1152450"/>
            <a:ext cx="83682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3000"/>
              <a:buNone/>
              <a:defRPr sz="1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5" name="Google Shape;55;p11"/>
          <p:cNvSpPr txBox="1"/>
          <p:nvPr>
            <p:ph idx="1" type="body"/>
          </p:nvPr>
        </p:nvSpPr>
        <p:spPr>
          <a:xfrm>
            <a:off x="387900" y="2919450"/>
            <a:ext cx="83682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" name="Google Shape;56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359602" y="281746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" name="Google Shape;18;p3"/>
          <p:cNvSpPr txBox="1"/>
          <p:nvPr>
            <p:ph type="title"/>
          </p:nvPr>
        </p:nvSpPr>
        <p:spPr>
          <a:xfrm>
            <a:off x="480750" y="1764950"/>
            <a:ext cx="8222100" cy="90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Google Shape;21;p4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" name="Google Shape;22;p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Google Shape;26;p5"/>
          <p:cNvCxnSpPr/>
          <p:nvPr/>
        </p:nvCxnSpPr>
        <p:spPr>
          <a:xfrm>
            <a:off x="492563" y="1260284"/>
            <a:ext cx="4248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7" name="Google Shape;27;p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3879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756200" y="1489825"/>
            <a:ext cx="39999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7"/>
          <p:cNvCxnSpPr/>
          <p:nvPr/>
        </p:nvCxnSpPr>
        <p:spPr>
          <a:xfrm>
            <a:off x="489218" y="1412277"/>
            <a:ext cx="331500" cy="0"/>
          </a:xfrm>
          <a:prstGeom prst="straightConnector1">
            <a:avLst/>
          </a:prstGeom>
          <a:noFill/>
          <a:ln cap="flat" cmpd="sng" w="3810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" name="Google Shape;36;p7"/>
          <p:cNvSpPr txBox="1"/>
          <p:nvPr>
            <p:ph type="title"/>
          </p:nvPr>
        </p:nvSpPr>
        <p:spPr>
          <a:xfrm>
            <a:off x="3879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7" name="Google Shape;37;p7"/>
          <p:cNvSpPr txBox="1"/>
          <p:nvPr>
            <p:ph idx="1" type="body"/>
          </p:nvPr>
        </p:nvSpPr>
        <p:spPr>
          <a:xfrm>
            <a:off x="387900" y="1594025"/>
            <a:ext cx="2808000" cy="268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4" name="Google Shape;44;p9"/>
          <p:cNvCxnSpPr/>
          <p:nvPr/>
        </p:nvCxnSpPr>
        <p:spPr>
          <a:xfrm>
            <a:off x="5029675" y="4495503"/>
            <a:ext cx="540900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" name="Google Shape;45;p9"/>
          <p:cNvSpPr txBox="1"/>
          <p:nvPr>
            <p:ph type="title"/>
          </p:nvPr>
        </p:nvSpPr>
        <p:spPr>
          <a:xfrm>
            <a:off x="265500" y="1209075"/>
            <a:ext cx="4045200" cy="15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100"/>
              <a:buNone/>
              <a:defRPr sz="2100"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oboto Slab"/>
              <a:buNone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rina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"/>
              <a:buNone/>
              <a:defRPr sz="3000">
                <a:solidFill>
                  <a:schemeClr val="dk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synapseindia.com/article/6-stages-of-software-development-process" TargetMode="External"/><Relationship Id="rId4" Type="http://schemas.openxmlformats.org/officeDocument/2006/relationships/hyperlink" Target="https://www.chaliklaw.com/blog/the-pros-and-cons-of-new-auto-digital-technologies/" TargetMode="External"/><Relationship Id="rId5" Type="http://schemas.openxmlformats.org/officeDocument/2006/relationships/hyperlink" Target="https://www.totalcardiagnostics.com/learn/how-technology-has-changed-the-car-industry/" TargetMode="External"/><Relationship Id="rId6" Type="http://schemas.openxmlformats.org/officeDocument/2006/relationships/hyperlink" Target="https://www.mapcon.com/us-en/how-software-changed-the-world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8.png"/><Relationship Id="rId8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3"/>
          <p:cNvSpPr txBox="1"/>
          <p:nvPr>
            <p:ph type="ctrTitle"/>
          </p:nvPr>
        </p:nvSpPr>
        <p:spPr>
          <a:xfrm>
            <a:off x="1680302" y="1188925"/>
            <a:ext cx="5783400" cy="14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 and the Automotive Industry</a:t>
            </a:r>
            <a:endParaRPr/>
          </a:p>
        </p:txBody>
      </p:sp>
      <p:sp>
        <p:nvSpPr>
          <p:cNvPr id="64" name="Google Shape;64;p13"/>
          <p:cNvSpPr txBox="1"/>
          <p:nvPr>
            <p:ph idx="1" type="subTitle"/>
          </p:nvPr>
        </p:nvSpPr>
        <p:spPr>
          <a:xfrm>
            <a:off x="1680302" y="3049450"/>
            <a:ext cx="5783400" cy="90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 #1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Testing</a:t>
            </a:r>
            <a:endParaRPr/>
          </a:p>
        </p:txBody>
      </p:sp>
      <p:sp>
        <p:nvSpPr>
          <p:cNvPr id="173" name="Google Shape;173;p22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Assess the software for errors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Document bugs if any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Identify potential flaws of project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See what can be improved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Does it work the way you want it to?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test the project?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went right? 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went wrong and why?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can you fix what went wrong?</a:t>
            </a:r>
            <a:endParaRPr/>
          </a:p>
        </p:txBody>
      </p:sp>
      <p:pic>
        <p:nvPicPr>
          <p:cNvPr id="174" name="Google Shape;17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725" y="1595631"/>
            <a:ext cx="2176250" cy="217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3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80" name="Google Shape;180;p23"/>
          <p:cNvSpPr txBox="1"/>
          <p:nvPr>
            <p:ph idx="1" type="body"/>
          </p:nvPr>
        </p:nvSpPr>
        <p:spPr>
          <a:xfrm>
            <a:off x="387900" y="1489825"/>
            <a:ext cx="60348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Crucial step for any project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Running software and hardware and assess it with stakeholders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Ensure the completeness of goals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Did it work out as you expected it to?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implement the project?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make sure that the objectives are met?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are your validation metrics?</a:t>
            </a:r>
            <a:endParaRPr/>
          </a:p>
        </p:txBody>
      </p:sp>
      <p:pic>
        <p:nvPicPr>
          <p:cNvPr id="181" name="Google Shape;18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40475" y="1080650"/>
            <a:ext cx="2317100" cy="231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Maintenance</a:t>
            </a:r>
            <a:endParaRPr/>
          </a:p>
        </p:txBody>
      </p:sp>
      <p:sp>
        <p:nvSpPr>
          <p:cNvPr id="187" name="Google Shape;187;p24"/>
          <p:cNvSpPr txBox="1"/>
          <p:nvPr>
            <p:ph idx="1" type="body"/>
          </p:nvPr>
        </p:nvSpPr>
        <p:spPr>
          <a:xfrm>
            <a:off x="387900" y="1306275"/>
            <a:ext cx="6843300" cy="3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Software and hardware is maintained and updated from time to time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Adapt the project for changes in environment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Make sure that the objectives are still being met, despite changes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Thinking into the future, what are some potential changes for the software?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could the project change if there is an update in any type of software?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check if there are changes in the environment?</a:t>
            </a:r>
            <a:endParaRPr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87604" y="1790773"/>
            <a:ext cx="1868500" cy="186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idx="1" type="body"/>
          </p:nvPr>
        </p:nvSpPr>
        <p:spPr>
          <a:xfrm>
            <a:off x="311700" y="1924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As an engineer, planning ahead is one of the most important things to do before a project. Think about the 6 different steps for making a software and hardware project and write 3-4 </a:t>
            </a:r>
            <a:r>
              <a:rPr lang="en"/>
              <a:t>sentences</a:t>
            </a:r>
            <a:r>
              <a:rPr lang="en"/>
              <a:t> about what is your plan for each step while doing the  Donkey-Car kit project. You can be as creative as you’d like. </a:t>
            </a:r>
            <a:endParaRPr/>
          </a:p>
        </p:txBody>
      </p:sp>
      <p:sp>
        <p:nvSpPr>
          <p:cNvPr id="194" name="Google Shape;194;p2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00" name="Google Shape;200;p26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Software Development Process - 6 Stages Of SDLC | SynapseIndia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The Pros and Cons of New Auto-Digital Technologies - Chalik &amp; Chalik (chaliklaw.com)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How Technology Has Changed the Car Industry (totalcardiagnostics.com)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The World Has Been Changed by Software (mapcon.com)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Engineering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152475"/>
            <a:ext cx="5371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Computers and software were used in WWII to solve general problems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Now, software is all around us with personal computers, phones, sensors, etc.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Software makes life convenient (electronics, appliances, GPS, lights)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As computer software becomes more sophisticated, it will help people with more complex challenges. 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23675" y="1017729"/>
            <a:ext cx="3197525" cy="261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The Automotive Industry’s Evolution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" name="Google Shape;77;p15"/>
          <p:cNvGrpSpPr/>
          <p:nvPr/>
        </p:nvGrpSpPr>
        <p:grpSpPr>
          <a:xfrm>
            <a:off x="5632317" y="1189775"/>
            <a:ext cx="3305700" cy="3371150"/>
            <a:chOff x="5632317" y="1189775"/>
            <a:chExt cx="3305700" cy="3371150"/>
          </a:xfrm>
        </p:grpSpPr>
        <p:sp>
          <p:nvSpPr>
            <p:cNvPr id="78" name="Google Shape;78;p15"/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D838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Hardware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9" name="Google Shape;79;p15"/>
            <p:cNvSpPr txBox="1"/>
            <p:nvPr/>
          </p:nvSpPr>
          <p:spPr>
            <a:xfrm>
              <a:off x="6055152" y="1945225"/>
              <a:ext cx="25827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</a:rPr>
                <a:t>With hardware production and tech features being created every day, automobile software continues to advance with no sign of slowing down. 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0" name="Google Shape;80;p15"/>
          <p:cNvGrpSpPr/>
          <p:nvPr/>
        </p:nvGrpSpPr>
        <p:grpSpPr>
          <a:xfrm>
            <a:off x="0" y="1189989"/>
            <a:ext cx="3546900" cy="3370936"/>
            <a:chOff x="0" y="1189989"/>
            <a:chExt cx="3546900" cy="3370936"/>
          </a:xfrm>
        </p:grpSpPr>
        <p:sp>
          <p:nvSpPr>
            <p:cNvPr id="81" name="Google Shape;81;p15"/>
            <p:cNvSpPr/>
            <p:nvPr/>
          </p:nvSpPr>
          <p:spPr>
            <a:xfrm>
              <a:off x="0" y="1189989"/>
              <a:ext cx="3546900" cy="669000"/>
            </a:xfrm>
            <a:prstGeom prst="homePlate">
              <a:avLst>
                <a:gd fmla="val 50000" name="adj"/>
              </a:avLst>
            </a:prstGeom>
            <a:solidFill>
              <a:srgbClr val="80201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Innovations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2" name="Google Shape;82;p15"/>
            <p:cNvSpPr txBox="1"/>
            <p:nvPr/>
          </p:nvSpPr>
          <p:spPr>
            <a:xfrm>
              <a:off x="311699" y="1945225"/>
              <a:ext cx="25062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</a:rPr>
                <a:t>Technological innovations have stirred competition and growth in nearly every industry, from healthcare, to education to automotive.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3" name="Google Shape;83;p15"/>
          <p:cNvGrpSpPr/>
          <p:nvPr/>
        </p:nvGrpSpPr>
        <p:grpSpPr>
          <a:xfrm>
            <a:off x="2944204" y="1189775"/>
            <a:ext cx="3305700" cy="3371150"/>
            <a:chOff x="2944204" y="1189775"/>
            <a:chExt cx="3305700" cy="3371150"/>
          </a:xfrm>
        </p:grpSpPr>
        <p:sp>
          <p:nvSpPr>
            <p:cNvPr id="84" name="Google Shape;84;p15"/>
            <p:cNvSpPr/>
            <p:nvPr/>
          </p:nvSpPr>
          <p:spPr>
            <a:xfrm>
              <a:off x="2944204" y="1189775"/>
              <a:ext cx="3305700" cy="669000"/>
            </a:xfrm>
            <a:prstGeom prst="chevron">
              <a:avLst>
                <a:gd fmla="val 50000" name="adj"/>
              </a:avLst>
            </a:prstGeom>
            <a:solidFill>
              <a:srgbClr val="B02C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AI and Smart Technology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5" name="Google Shape;85;p15"/>
            <p:cNvSpPr txBox="1"/>
            <p:nvPr/>
          </p:nvSpPr>
          <p:spPr>
            <a:xfrm>
              <a:off x="3338400" y="1945225"/>
              <a:ext cx="2517300" cy="2615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20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" sz="1800">
                  <a:solidFill>
                    <a:schemeClr val="dk1"/>
                  </a:solidFill>
                </a:rPr>
                <a:t>The motor industry has seen advancements in AI and smart technology that have changed the face of motorized vehicles.</a:t>
              </a:r>
              <a:endParaRPr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789225" y="-47018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Some improvements that software brought to the car industry are: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6"/>
          <p:cNvGrpSpPr/>
          <p:nvPr/>
        </p:nvGrpSpPr>
        <p:grpSpPr>
          <a:xfrm>
            <a:off x="6077707" y="1420901"/>
            <a:ext cx="1854000" cy="1854000"/>
            <a:chOff x="6077707" y="1644751"/>
            <a:chExt cx="1854000" cy="1854000"/>
          </a:xfrm>
        </p:grpSpPr>
        <p:sp>
          <p:nvSpPr>
            <p:cNvPr id="93" name="Google Shape;93;p16"/>
            <p:cNvSpPr/>
            <p:nvPr/>
          </p:nvSpPr>
          <p:spPr>
            <a:xfrm>
              <a:off x="6077707" y="1644751"/>
              <a:ext cx="1854000" cy="1854000"/>
            </a:xfrm>
            <a:prstGeom prst="ellipse">
              <a:avLst/>
            </a:prstGeom>
            <a:solidFill>
              <a:srgbClr val="085631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  <p:sp>
          <p:nvSpPr>
            <p:cNvPr id="94" name="Google Shape;94;p16"/>
            <p:cNvSpPr txBox="1"/>
            <p:nvPr/>
          </p:nvSpPr>
          <p:spPr>
            <a:xfrm>
              <a:off x="6386100" y="2311040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Entertainment Software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5" name="Google Shape;95;p16"/>
          <p:cNvGrpSpPr/>
          <p:nvPr/>
        </p:nvGrpSpPr>
        <p:grpSpPr>
          <a:xfrm>
            <a:off x="4455905" y="1420901"/>
            <a:ext cx="1854000" cy="1854000"/>
            <a:chOff x="4455905" y="1644751"/>
            <a:chExt cx="1854000" cy="1854000"/>
          </a:xfrm>
        </p:grpSpPr>
        <p:sp>
          <p:nvSpPr>
            <p:cNvPr id="96" name="Google Shape;96;p16"/>
            <p:cNvSpPr/>
            <p:nvPr/>
          </p:nvSpPr>
          <p:spPr>
            <a:xfrm>
              <a:off x="4455905" y="1644751"/>
              <a:ext cx="1854000" cy="1854000"/>
            </a:xfrm>
            <a:prstGeom prst="ellipse">
              <a:avLst/>
            </a:prstGeom>
            <a:solidFill>
              <a:srgbClr val="0B7140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  <p:sp>
          <p:nvSpPr>
            <p:cNvPr id="97" name="Google Shape;97;p16"/>
            <p:cNvSpPr txBox="1"/>
            <p:nvPr/>
          </p:nvSpPr>
          <p:spPr>
            <a:xfrm>
              <a:off x="4764300" y="2311040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Communication Software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8" name="Google Shape;98;p16"/>
          <p:cNvGrpSpPr/>
          <p:nvPr/>
        </p:nvGrpSpPr>
        <p:grpSpPr>
          <a:xfrm>
            <a:off x="2834102" y="1420912"/>
            <a:ext cx="1854000" cy="1854000"/>
            <a:chOff x="2834102" y="1644762"/>
            <a:chExt cx="1854000" cy="1854000"/>
          </a:xfrm>
        </p:grpSpPr>
        <p:sp>
          <p:nvSpPr>
            <p:cNvPr id="99" name="Google Shape;99;p16"/>
            <p:cNvSpPr/>
            <p:nvPr/>
          </p:nvSpPr>
          <p:spPr>
            <a:xfrm>
              <a:off x="2834102" y="1644762"/>
              <a:ext cx="1854000" cy="1854000"/>
            </a:xfrm>
            <a:prstGeom prst="ellipse">
              <a:avLst/>
            </a:prstGeom>
            <a:solidFill>
              <a:srgbClr val="0B7743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  <p:sp>
          <p:nvSpPr>
            <p:cNvPr id="100" name="Google Shape;100;p16"/>
            <p:cNvSpPr txBox="1"/>
            <p:nvPr/>
          </p:nvSpPr>
          <p:spPr>
            <a:xfrm>
              <a:off x="3142502" y="2311050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Navigation Software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01" name="Google Shape;101;p16"/>
          <p:cNvGrpSpPr/>
          <p:nvPr/>
        </p:nvGrpSpPr>
        <p:grpSpPr>
          <a:xfrm>
            <a:off x="1212300" y="1420912"/>
            <a:ext cx="1854000" cy="1854000"/>
            <a:chOff x="1212300" y="1644762"/>
            <a:chExt cx="1854000" cy="1854000"/>
          </a:xfrm>
        </p:grpSpPr>
        <p:sp>
          <p:nvSpPr>
            <p:cNvPr id="102" name="Google Shape;102;p16"/>
            <p:cNvSpPr/>
            <p:nvPr/>
          </p:nvSpPr>
          <p:spPr>
            <a:xfrm>
              <a:off x="1212300" y="1644762"/>
              <a:ext cx="1854000" cy="1854000"/>
            </a:xfrm>
            <a:prstGeom prst="ellipse">
              <a:avLst/>
            </a:prstGeom>
            <a:solidFill>
              <a:srgbClr val="0C8148"/>
            </a:solidFill>
            <a:ln cap="flat" cmpd="sng" w="28575">
              <a:solidFill>
                <a:srgbClr val="65F0A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700"/>
            </a:p>
          </p:txBody>
        </p:sp>
        <p:sp>
          <p:nvSpPr>
            <p:cNvPr id="103" name="Google Shape;103;p16"/>
            <p:cNvSpPr txBox="1"/>
            <p:nvPr/>
          </p:nvSpPr>
          <p:spPr>
            <a:xfrm>
              <a:off x="1494000" y="2311050"/>
              <a:ext cx="1290600" cy="52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Car Safety Software</a:t>
              </a:r>
              <a:endParaRPr sz="13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04" name="Google Shape;104;p16"/>
          <p:cNvSpPr txBox="1"/>
          <p:nvPr/>
        </p:nvSpPr>
        <p:spPr>
          <a:xfrm>
            <a:off x="387900" y="3658700"/>
            <a:ext cx="8864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S</a:t>
            </a:r>
            <a:r>
              <a:rPr b="1" lang="en" sz="1800">
                <a:solidFill>
                  <a:schemeClr val="dk1"/>
                </a:solidFill>
              </a:rPr>
              <a:t>upported by Supervisory Control and Data Acquisition (SCADA) Capabilities </a:t>
            </a:r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Technology in Cars</a:t>
            </a:r>
            <a:endParaRPr/>
          </a:p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232375" y="1330750"/>
            <a:ext cx="6392400" cy="359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Technologies help </a:t>
            </a:r>
            <a:r>
              <a:rPr lang="en"/>
              <a:t>drivers</a:t>
            </a:r>
            <a:r>
              <a:rPr lang="en"/>
              <a:t> to stay concentrated on the road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Anticipation and prevention of possible accidents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Prevention of dangerous driving habits that might cause a crash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Cons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Computers tend to malfunction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Software programs might have bugs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Technology malfunctions while the car is on the road can be extremely dangerous</a:t>
            </a:r>
            <a:endParaRPr/>
          </a:p>
        </p:txBody>
      </p:sp>
      <p:pic>
        <p:nvPicPr>
          <p:cNvPr id="111" name="Google Shape;11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4775" y="-2"/>
            <a:ext cx="2519224" cy="1635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24773" y="1635250"/>
            <a:ext cx="2519225" cy="1562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24775" y="3197350"/>
            <a:ext cx="2519225" cy="194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435500" y="-40251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development projects, and specially the ones including hardware, require following a series of stages: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Development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Testing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Implementation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Maintenance</a:t>
            </a:r>
            <a:endParaRPr/>
          </a:p>
        </p:txBody>
      </p:sp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233613"/>
            <a:ext cx="8520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and Software Development Lifecycle</a:t>
            </a:r>
            <a:endParaRPr/>
          </a:p>
        </p:txBody>
      </p:sp>
      <p:grpSp>
        <p:nvGrpSpPr>
          <p:cNvPr id="120" name="Google Shape;120;p18"/>
          <p:cNvGrpSpPr/>
          <p:nvPr/>
        </p:nvGrpSpPr>
        <p:grpSpPr>
          <a:xfrm>
            <a:off x="2764275" y="1206063"/>
            <a:ext cx="3175200" cy="3175200"/>
            <a:chOff x="2820225" y="891450"/>
            <a:chExt cx="3175200" cy="3175200"/>
          </a:xfrm>
        </p:grpSpPr>
        <p:sp>
          <p:nvSpPr>
            <p:cNvPr id="121" name="Google Shape;121;p18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fmla="val 5399801" name="adj1"/>
                <a:gd fmla="val 3012680" name="adj2"/>
                <a:gd fmla="val 6939" name="adj3"/>
              </a:avLst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8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rgbClr val="83E3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3" name="Google Shape;123;p18"/>
          <p:cNvGrpSpPr/>
          <p:nvPr/>
        </p:nvGrpSpPr>
        <p:grpSpPr>
          <a:xfrm>
            <a:off x="3742125" y="1090145"/>
            <a:ext cx="1332300" cy="914700"/>
            <a:chOff x="3798075" y="775532"/>
            <a:chExt cx="1332300" cy="914700"/>
          </a:xfrm>
        </p:grpSpPr>
        <p:sp>
          <p:nvSpPr>
            <p:cNvPr id="124" name="Google Shape;124;p18"/>
            <p:cNvSpPr/>
            <p:nvPr/>
          </p:nvSpPr>
          <p:spPr>
            <a:xfrm>
              <a:off x="3798075" y="1060532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5" name="Google Shape;125;p18"/>
            <p:cNvSpPr/>
            <p:nvPr/>
          </p:nvSpPr>
          <p:spPr>
            <a:xfrm>
              <a:off x="3798075" y="775532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Analysis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126" name="Google Shape;126;p18"/>
          <p:cNvGrpSpPr/>
          <p:nvPr/>
        </p:nvGrpSpPr>
        <p:grpSpPr>
          <a:xfrm>
            <a:off x="2244075" y="3132790"/>
            <a:ext cx="1332300" cy="914700"/>
            <a:chOff x="2389575" y="2071477"/>
            <a:chExt cx="1332300" cy="914700"/>
          </a:xfrm>
        </p:grpSpPr>
        <p:sp>
          <p:nvSpPr>
            <p:cNvPr id="127" name="Google Shape;127;p18"/>
            <p:cNvSpPr/>
            <p:nvPr/>
          </p:nvSpPr>
          <p:spPr>
            <a:xfrm>
              <a:off x="2389575" y="2356477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28" name="Google Shape;128;p18"/>
            <p:cNvSpPr/>
            <p:nvPr/>
          </p:nvSpPr>
          <p:spPr>
            <a:xfrm>
              <a:off x="2389575" y="20714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Implementation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129" name="Google Shape;129;p18"/>
          <p:cNvGrpSpPr/>
          <p:nvPr/>
        </p:nvGrpSpPr>
        <p:grpSpPr>
          <a:xfrm>
            <a:off x="5240175" y="3132915"/>
            <a:ext cx="1332300" cy="914450"/>
            <a:chOff x="4731075" y="3367427"/>
            <a:chExt cx="1332300" cy="914450"/>
          </a:xfrm>
        </p:grpSpPr>
        <p:sp>
          <p:nvSpPr>
            <p:cNvPr id="130" name="Google Shape;130;p18"/>
            <p:cNvSpPr/>
            <p:nvPr/>
          </p:nvSpPr>
          <p:spPr>
            <a:xfrm>
              <a:off x="4731075" y="3652177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1" name="Google Shape;131;p18"/>
            <p:cNvSpPr/>
            <p:nvPr/>
          </p:nvSpPr>
          <p:spPr>
            <a:xfrm>
              <a:off x="4731075" y="336742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Development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132" name="Google Shape;132;p18"/>
          <p:cNvGrpSpPr/>
          <p:nvPr/>
        </p:nvGrpSpPr>
        <p:grpSpPr>
          <a:xfrm>
            <a:off x="5240175" y="1916015"/>
            <a:ext cx="1332300" cy="914700"/>
            <a:chOff x="5206575" y="2071477"/>
            <a:chExt cx="1332300" cy="914700"/>
          </a:xfrm>
        </p:grpSpPr>
        <p:sp>
          <p:nvSpPr>
            <p:cNvPr id="133" name="Google Shape;133;p18"/>
            <p:cNvSpPr/>
            <p:nvPr/>
          </p:nvSpPr>
          <p:spPr>
            <a:xfrm>
              <a:off x="5206575" y="2356477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4" name="Google Shape;134;p18"/>
            <p:cNvSpPr/>
            <p:nvPr/>
          </p:nvSpPr>
          <p:spPr>
            <a:xfrm>
              <a:off x="5206575" y="20714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Design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135" name="Google Shape;135;p18"/>
          <p:cNvGrpSpPr/>
          <p:nvPr/>
        </p:nvGrpSpPr>
        <p:grpSpPr>
          <a:xfrm>
            <a:off x="3742125" y="3995190"/>
            <a:ext cx="1332300" cy="914700"/>
            <a:chOff x="2734175" y="3367177"/>
            <a:chExt cx="1332300" cy="914700"/>
          </a:xfrm>
        </p:grpSpPr>
        <p:sp>
          <p:nvSpPr>
            <p:cNvPr id="136" name="Google Shape;136;p18"/>
            <p:cNvSpPr/>
            <p:nvPr/>
          </p:nvSpPr>
          <p:spPr>
            <a:xfrm>
              <a:off x="2734175" y="3652177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37" name="Google Shape;137;p18"/>
            <p:cNvSpPr/>
            <p:nvPr/>
          </p:nvSpPr>
          <p:spPr>
            <a:xfrm>
              <a:off x="2734175" y="33671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Testing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grpSp>
        <p:nvGrpSpPr>
          <p:cNvPr id="138" name="Google Shape;138;p18"/>
          <p:cNvGrpSpPr/>
          <p:nvPr/>
        </p:nvGrpSpPr>
        <p:grpSpPr>
          <a:xfrm>
            <a:off x="2244075" y="1916015"/>
            <a:ext cx="1332300" cy="914700"/>
            <a:chOff x="2734175" y="3367177"/>
            <a:chExt cx="1332300" cy="914700"/>
          </a:xfrm>
        </p:grpSpPr>
        <p:sp>
          <p:nvSpPr>
            <p:cNvPr id="139" name="Google Shape;139;p18"/>
            <p:cNvSpPr/>
            <p:nvPr/>
          </p:nvSpPr>
          <p:spPr>
            <a:xfrm>
              <a:off x="2734175" y="3652177"/>
              <a:ext cx="1332300" cy="629700"/>
            </a:xfrm>
            <a:prstGeom prst="rect">
              <a:avLst/>
            </a:prstGeom>
            <a:solidFill>
              <a:srgbClr val="1B786E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140" name="Google Shape;140;p18"/>
            <p:cNvSpPr/>
            <p:nvPr/>
          </p:nvSpPr>
          <p:spPr>
            <a:xfrm>
              <a:off x="2734175" y="3367177"/>
              <a:ext cx="1332300" cy="285000"/>
            </a:xfrm>
            <a:prstGeom prst="round1Rect">
              <a:avLst>
                <a:gd fmla="val 50000" name="adj"/>
              </a:avLst>
            </a:prstGeom>
            <a:solidFill>
              <a:srgbClr val="155B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8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Maintenance</a:t>
              </a:r>
              <a:endParaRPr b="1" sz="800">
                <a:solidFill>
                  <a:srgbClr val="FFFFFF"/>
                </a:solidFill>
              </a:endParaRPr>
            </a:p>
          </p:txBody>
        </p:sp>
      </p:grpSp>
      <p:pic>
        <p:nvPicPr>
          <p:cNvPr id="141" name="Google Shape;14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21928" y="1406889"/>
            <a:ext cx="572682" cy="5726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1925" y="4287803"/>
            <a:ext cx="572675" cy="57269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79100" y="3457599"/>
            <a:ext cx="5727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9109" y="2226201"/>
            <a:ext cx="572675" cy="57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641275" y="3478890"/>
            <a:ext cx="530100" cy="530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41275" y="2247488"/>
            <a:ext cx="530100" cy="53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	</a:t>
            </a:r>
            <a:endParaRPr/>
          </a:p>
        </p:txBody>
      </p:sp>
      <p:sp>
        <p:nvSpPr>
          <p:cNvPr id="152" name="Google Shape;152;p19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Detailed analysis of the software is performed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Identification of </a:t>
            </a:r>
            <a:r>
              <a:rPr lang="en"/>
              <a:t>overall</a:t>
            </a:r>
            <a:r>
              <a:rPr lang="en"/>
              <a:t> requirements of end goal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Necessary to make adjustments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Ensure that software </a:t>
            </a:r>
            <a:r>
              <a:rPr lang="en"/>
              <a:t>functions properly at the end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Who are your stakeholders?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are the end goals of the project?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functions does your project need to perform?</a:t>
            </a:r>
            <a:endParaRPr/>
          </a:p>
        </p:txBody>
      </p:sp>
      <p:pic>
        <p:nvPicPr>
          <p:cNvPr id="153" name="Google Shape;15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6267" y="1489833"/>
            <a:ext cx="2259826" cy="225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</a:t>
            </a:r>
            <a:endParaRPr/>
          </a:p>
        </p:txBody>
      </p:sp>
      <p:sp>
        <p:nvSpPr>
          <p:cNvPr id="159" name="Google Shape;159;p20"/>
          <p:cNvSpPr txBox="1"/>
          <p:nvPr>
            <p:ph idx="1" type="body"/>
          </p:nvPr>
        </p:nvSpPr>
        <p:spPr>
          <a:xfrm>
            <a:off x="387900" y="1489824"/>
            <a:ext cx="8368200" cy="30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Building the architecture of the project (software and hardware)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Remove possible flaws by setting a standard and attempting to stick to it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Hypothesize on what needs to be done to make the project work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build the project?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are your requirements?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are your assumptions?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7775" y="2730501"/>
            <a:ext cx="2098975" cy="209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1"/>
          <p:cNvSpPr txBox="1"/>
          <p:nvPr>
            <p:ph type="title"/>
          </p:nvPr>
        </p:nvSpPr>
        <p:spPr>
          <a:xfrm>
            <a:off x="387900" y="458025"/>
            <a:ext cx="8368200" cy="6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</a:t>
            </a:r>
            <a:endParaRPr/>
          </a:p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387900" y="1306275"/>
            <a:ext cx="6485700" cy="32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Start the actual software development process (machine </a:t>
            </a:r>
            <a:r>
              <a:rPr lang="en"/>
              <a:t>learning models)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Create the components and functionalities of software and hardware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Make sure that hardware and software components work together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Questions that you might ask:</a:t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What tools are you going to use to develop the project?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use those tools?</a:t>
            </a:r>
            <a:endParaRPr/>
          </a:p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are you going to make sure that the software and hardware work together?</a:t>
            </a:r>
            <a:endParaRPr/>
          </a:p>
        </p:txBody>
      </p:sp>
      <p:pic>
        <p:nvPicPr>
          <p:cNvPr id="167" name="Google Shape;16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3600" y="1882975"/>
            <a:ext cx="2109100" cy="21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rina">
  <a:themeElements>
    <a:clrScheme name="Marina">
      <a:dk1>
        <a:srgbClr val="FFFFFF"/>
      </a:dk1>
      <a:lt1>
        <a:srgbClr val="00517C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